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3" r:id="rId2"/>
    <p:sldId id="260" r:id="rId3"/>
    <p:sldId id="276" r:id="rId4"/>
    <p:sldId id="261" r:id="rId5"/>
    <p:sldId id="281" r:id="rId6"/>
    <p:sldId id="284" r:id="rId7"/>
    <p:sldId id="264" r:id="rId8"/>
    <p:sldId id="265" r:id="rId9"/>
    <p:sldId id="262" r:id="rId10"/>
    <p:sldId id="280" r:id="rId11"/>
    <p:sldId id="266" r:id="rId12"/>
    <p:sldId id="282" r:id="rId13"/>
    <p:sldId id="283" r:id="rId14"/>
    <p:sldId id="285" r:id="rId15"/>
    <p:sldId id="259" r:id="rId16"/>
    <p:sldId id="28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11/4/2021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11/4/2021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11/4/2021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11/4/2021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11/4/2021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http://www.thebluediamondgallery.com/wooden-tile/r/resource.html" TargetMode="Externa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en.wikipedia.org/wiki/Buses_in_Hanoi"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jpg"/><Relationship Id="rId5" Type="http://schemas.openxmlformats.org/officeDocument/2006/relationships/hyperlink" Target="https://www.pexels.com/photo/farm-produce-farmers-market-fresh-produce-391965/" TargetMode="Externa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commons.wikimedia.org/wiki/File:Phone_Shiny_Icon.svg"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hyperlink" Target="mailto:oc@guilfordccn.org" TargetMode="External"/><Relationship Id="rId10" Type="http://schemas.openxmlformats.org/officeDocument/2006/relationships/image" Target="../media/image1.png"/><Relationship Id="rId4" Type="http://schemas.openxmlformats.org/officeDocument/2006/relationships/hyperlink" Target="http://www.guilfordccn.org/" TargetMode="External"/><Relationship Id="rId9" Type="http://schemas.openxmlformats.org/officeDocument/2006/relationships/hyperlink" Target="https://commons.wikimedia.org/wiki/File:Mail_(iOS).sv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www.scholarena.org/list-of-conferences.php"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jpg"/><Relationship Id="rId5" Type="http://schemas.openxmlformats.org/officeDocument/2006/relationships/hyperlink" Target="http://ancestralbreezes.blogspot.com/2012/06/know-your-family-medical-history.html"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hyperlink" Target="http://www.textingmypancreas.com/2011_01_01_archive.html" TargetMode="Externa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9E46D-5CA3-495D-8305-69987441CB36}"/>
              </a:ext>
            </a:extLst>
          </p:cNvPr>
          <p:cNvSpPr>
            <a:spLocks noGrp="1"/>
          </p:cNvSpPr>
          <p:nvPr>
            <p:ph type="ctrTitle"/>
          </p:nvPr>
        </p:nvSpPr>
        <p:spPr>
          <a:xfrm>
            <a:off x="1078524" y="1508288"/>
            <a:ext cx="10026252" cy="4100660"/>
          </a:xfrm>
        </p:spPr>
        <p:txBody>
          <a:bodyPr/>
          <a:lstStyle/>
          <a:p>
            <a:r>
              <a:rPr lang="en-US" sz="6000" dirty="0">
                <a:latin typeface="Candara" panose="020E0502030303020204" pitchFamily="34" charset="0"/>
              </a:rPr>
              <a:t>Guilford Community Care Network (GCCN) program Overview</a:t>
            </a:r>
          </a:p>
        </p:txBody>
      </p:sp>
      <p:sp>
        <p:nvSpPr>
          <p:cNvPr id="3" name="Subtitle 2">
            <a:extLst>
              <a:ext uri="{FF2B5EF4-FFF2-40B4-BE49-F238E27FC236}">
                <a16:creationId xmlns:a16="http://schemas.microsoft.com/office/drawing/2014/main" id="{BF5C9C56-E749-4115-B6C2-7A7B4F571640}"/>
              </a:ext>
            </a:extLst>
          </p:cNvPr>
          <p:cNvSpPr>
            <a:spLocks noGrp="1"/>
          </p:cNvSpPr>
          <p:nvPr>
            <p:ph type="subTitle" idx="1"/>
          </p:nvPr>
        </p:nvSpPr>
        <p:spPr/>
        <p:txBody>
          <a:bodyPr>
            <a:normAutofit/>
          </a:bodyPr>
          <a:lstStyle/>
          <a:p>
            <a:r>
              <a:rPr lang="en-US" dirty="0">
                <a:latin typeface="Candara" panose="020E0502030303020204" pitchFamily="34" charset="0"/>
              </a:rPr>
              <a:t>2021</a:t>
            </a:r>
          </a:p>
        </p:txBody>
      </p:sp>
      <p:pic>
        <p:nvPicPr>
          <p:cNvPr id="4" name="Audio 3">
            <a:hlinkClick r:id="" action="ppaction://media"/>
            <a:extLst>
              <a:ext uri="{FF2B5EF4-FFF2-40B4-BE49-F238E27FC236}">
                <a16:creationId xmlns:a16="http://schemas.microsoft.com/office/drawing/2014/main" id="{C1E1E4D0-0EB8-40E7-81B0-EABE3E6A2F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7154963"/>
      </p:ext>
    </p:extLst>
  </p:cSld>
  <p:clrMapOvr>
    <a:masterClrMapping/>
  </p:clrMapOvr>
  <mc:AlternateContent xmlns:mc="http://schemas.openxmlformats.org/markup-compatibility/2006">
    <mc:Choice xmlns:p14="http://schemas.microsoft.com/office/powerpoint/2010/main" Requires="p14">
      <p:transition spd="slow" p14:dur="3400" advTm="5894">
        <p14:reveal/>
      </p:transition>
    </mc:Choice>
    <mc:Fallback>
      <p:transition spd="slow" advTm="58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9889F1-2D34-42EF-81A3-5262E2070AC0}"/>
              </a:ext>
            </a:extLst>
          </p:cNvPr>
          <p:cNvPicPr>
            <a:picLocks noChangeAspect="1"/>
          </p:cNvPicPr>
          <p:nvPr/>
        </p:nvPicPr>
        <p:blipFill>
          <a:blip r:embed="rId4"/>
          <a:stretch>
            <a:fillRect/>
          </a:stretch>
        </p:blipFill>
        <p:spPr>
          <a:xfrm>
            <a:off x="2879446" y="1696825"/>
            <a:ext cx="9875021" cy="7282204"/>
          </a:xfrm>
          <a:prstGeom prst="rect">
            <a:avLst/>
          </a:prstGeom>
        </p:spPr>
      </p:pic>
      <p:sp>
        <p:nvSpPr>
          <p:cNvPr id="8" name="Title 7">
            <a:extLst>
              <a:ext uri="{FF2B5EF4-FFF2-40B4-BE49-F238E27FC236}">
                <a16:creationId xmlns:a16="http://schemas.microsoft.com/office/drawing/2014/main" id="{E337A329-2D4C-411B-AB78-80FFA8D7C01B}"/>
              </a:ext>
            </a:extLst>
          </p:cNvPr>
          <p:cNvSpPr>
            <a:spLocks noGrp="1"/>
          </p:cNvSpPr>
          <p:nvPr>
            <p:ph type="title"/>
          </p:nvPr>
        </p:nvSpPr>
        <p:spPr/>
        <p:txBody>
          <a:bodyPr>
            <a:normAutofit/>
          </a:bodyPr>
          <a:lstStyle/>
          <a:p>
            <a:pPr algn="ctr"/>
            <a:r>
              <a:rPr lang="en-US" sz="4400" dirty="0">
                <a:latin typeface="Candara" panose="020E0502030303020204" pitchFamily="34" charset="0"/>
              </a:rPr>
              <a:t>2021 Federal Poverty Guidelines</a:t>
            </a:r>
          </a:p>
        </p:txBody>
      </p:sp>
      <p:sp>
        <p:nvSpPr>
          <p:cNvPr id="9" name="Content Placeholder 8">
            <a:extLst>
              <a:ext uri="{FF2B5EF4-FFF2-40B4-BE49-F238E27FC236}">
                <a16:creationId xmlns:a16="http://schemas.microsoft.com/office/drawing/2014/main" id="{F04C0A8A-51F0-427B-B0B5-2E25952421ED}"/>
              </a:ext>
            </a:extLst>
          </p:cNvPr>
          <p:cNvSpPr>
            <a:spLocks noGrp="1"/>
          </p:cNvSpPr>
          <p:nvPr>
            <p:ph idx="1"/>
          </p:nvPr>
        </p:nvSpPr>
        <p:spPr>
          <a:xfrm>
            <a:off x="12556503" y="5590095"/>
            <a:ext cx="94267" cy="141403"/>
          </a:xfrm>
        </p:spPr>
        <p:txBody>
          <a:bodyPr>
            <a:normAutofit fontScale="25000" lnSpcReduction="20000"/>
          </a:bodyPr>
          <a:lstStyle/>
          <a:p>
            <a:pPr marL="0" indent="0">
              <a:buNone/>
            </a:pPr>
            <a:endParaRPr lang="en-US" dirty="0"/>
          </a:p>
        </p:txBody>
      </p:sp>
      <p:pic>
        <p:nvPicPr>
          <p:cNvPr id="3" name="Audio 2">
            <a:hlinkClick r:id="" action="ppaction://media"/>
            <a:extLst>
              <a:ext uri="{FF2B5EF4-FFF2-40B4-BE49-F238E27FC236}">
                <a16:creationId xmlns:a16="http://schemas.microsoft.com/office/drawing/2014/main" id="{834EB601-F771-43DA-B8DC-AAD9349D9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0619900"/>
      </p:ext>
    </p:extLst>
  </p:cSld>
  <p:clrMapOvr>
    <a:masterClrMapping/>
  </p:clrMapOvr>
  <mc:AlternateContent xmlns:mc="http://schemas.openxmlformats.org/markup-compatibility/2006">
    <mc:Choice xmlns:p14="http://schemas.microsoft.com/office/powerpoint/2010/main" Requires="p14">
      <p:transition spd="slow" p14:dur="3400" advTm="24024">
        <p14:reveal/>
      </p:transition>
    </mc:Choice>
    <mc:Fallback>
      <p:transition spd="slow" advTm="24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9861-DB92-4A21-BE7A-F378D11E4EA6}"/>
              </a:ext>
            </a:extLst>
          </p:cNvPr>
          <p:cNvSpPr>
            <a:spLocks noGrp="1"/>
          </p:cNvSpPr>
          <p:nvPr>
            <p:ph type="title"/>
          </p:nvPr>
        </p:nvSpPr>
        <p:spPr/>
        <p:txBody>
          <a:bodyPr>
            <a:normAutofit fontScale="90000"/>
          </a:bodyPr>
          <a:lstStyle/>
          <a:p>
            <a:pPr algn="ctr"/>
            <a:r>
              <a:rPr lang="en-US" sz="4400" dirty="0">
                <a:latin typeface="Candara" panose="020E0502030303020204" pitchFamily="34" charset="0"/>
              </a:rPr>
              <a:t>HOW TO APPLY to Our Program (Eligibility &amp; Enrollment)</a:t>
            </a:r>
            <a:br>
              <a:rPr lang="en-US" dirty="0">
                <a:latin typeface="Lucida Bright" panose="02040602050505020304" pitchFamily="18" charset="0"/>
              </a:rPr>
            </a:br>
            <a:endParaRPr lang="en-US" dirty="0">
              <a:latin typeface="Lucida Bright" panose="02040602050505020304" pitchFamily="18" charset="0"/>
            </a:endParaRPr>
          </a:p>
        </p:txBody>
      </p:sp>
      <p:sp>
        <p:nvSpPr>
          <p:cNvPr id="3" name="Content Placeholder 2">
            <a:extLst>
              <a:ext uri="{FF2B5EF4-FFF2-40B4-BE49-F238E27FC236}">
                <a16:creationId xmlns:a16="http://schemas.microsoft.com/office/drawing/2014/main" id="{2789F9E6-5BEE-4A47-8388-556A837A1790}"/>
              </a:ext>
            </a:extLst>
          </p:cNvPr>
          <p:cNvSpPr>
            <a:spLocks noGrp="1"/>
          </p:cNvSpPr>
          <p:nvPr>
            <p:ph idx="1"/>
          </p:nvPr>
        </p:nvSpPr>
        <p:spPr/>
        <p:txBody>
          <a:bodyPr>
            <a:normAutofit fontScale="92500" lnSpcReduction="20000"/>
          </a:bodyPr>
          <a:lstStyle/>
          <a:p>
            <a:r>
              <a:rPr lang="en-US" dirty="0">
                <a:latin typeface="Candara" panose="020E0502030303020204" pitchFamily="34" charset="0"/>
              </a:rPr>
              <a:t>Visit one of our partner sites in the community and enroll with an Eligibility &amp; Enrollment Specialist (located at Cone Community Health &amp; Wellness-enrollment for CHW, </a:t>
            </a:r>
            <a:r>
              <a:rPr lang="en-US" dirty="0" err="1">
                <a:latin typeface="Candara" panose="020E0502030303020204" pitchFamily="34" charset="0"/>
              </a:rPr>
              <a:t>Elmsley</a:t>
            </a:r>
            <a:r>
              <a:rPr lang="en-US" dirty="0">
                <a:latin typeface="Candara" panose="020E0502030303020204" pitchFamily="34" charset="0"/>
              </a:rPr>
              <a:t>, PCC and Renaissance, and Cone Internal Medicine currently)</a:t>
            </a:r>
          </a:p>
          <a:p>
            <a:r>
              <a:rPr lang="en-US" dirty="0">
                <a:latin typeface="Candara" panose="020E0502030303020204" pitchFamily="34" charset="0"/>
              </a:rPr>
              <a:t>Drop off completed applications and supporting documents at DSS Greensboro (1203 Maple St) on Monday, Tuesday or Thursday from </a:t>
            </a:r>
            <a:r>
              <a:rPr lang="en-US">
                <a:latin typeface="Candara" panose="020E0502030303020204" pitchFamily="34" charset="0"/>
              </a:rPr>
              <a:t>9am-1pm </a:t>
            </a:r>
          </a:p>
          <a:p>
            <a:r>
              <a:rPr lang="en-US">
                <a:latin typeface="Candara" panose="020E0502030303020204" pitchFamily="34" charset="0"/>
              </a:rPr>
              <a:t>Enroll </a:t>
            </a:r>
            <a:r>
              <a:rPr lang="en-US" dirty="0">
                <a:latin typeface="Candara" panose="020E0502030303020204" pitchFamily="34" charset="0"/>
              </a:rPr>
              <a:t>Virtually</a:t>
            </a:r>
          </a:p>
          <a:p>
            <a:pPr marL="457200" lvl="1" indent="0">
              <a:buNone/>
            </a:pPr>
            <a:r>
              <a:rPr lang="en-US" dirty="0">
                <a:latin typeface="Candara" panose="020E0502030303020204" pitchFamily="34" charset="0"/>
              </a:rPr>
              <a:t>To apply virtually you can do one of the following:</a:t>
            </a:r>
          </a:p>
          <a:p>
            <a:pPr marL="457200" lvl="1" indent="0">
              <a:buNone/>
            </a:pPr>
            <a:r>
              <a:rPr lang="en-US" dirty="0">
                <a:latin typeface="Candara" panose="020E0502030303020204" pitchFamily="34" charset="0"/>
              </a:rPr>
              <a:t>•	Email the application and copies of all supporting documents to </a:t>
            </a:r>
            <a:r>
              <a:rPr lang="en-US" b="1" i="1" dirty="0">
                <a:latin typeface="Candara" panose="020E0502030303020204" pitchFamily="34" charset="0"/>
              </a:rPr>
              <a:t>oc@guilfordccn.org.</a:t>
            </a:r>
          </a:p>
          <a:p>
            <a:pPr marL="457200" lvl="1" indent="0">
              <a:buNone/>
            </a:pPr>
            <a:r>
              <a:rPr lang="en-US" dirty="0">
                <a:latin typeface="Candara" panose="020E0502030303020204" pitchFamily="34" charset="0"/>
              </a:rPr>
              <a:t>•	Fax the application and copies of all supporting documents to </a:t>
            </a:r>
            <a:r>
              <a:rPr lang="en-US" b="1" i="1" dirty="0">
                <a:latin typeface="Candara" panose="020E0502030303020204" pitchFamily="34" charset="0"/>
              </a:rPr>
              <a:t>1.800.325.1945.</a:t>
            </a:r>
          </a:p>
          <a:p>
            <a:pPr marL="457200" lvl="1" indent="0">
              <a:buNone/>
            </a:pPr>
            <a:r>
              <a:rPr lang="en-US" dirty="0">
                <a:latin typeface="Candara" panose="020E0502030303020204" pitchFamily="34" charset="0"/>
              </a:rPr>
              <a:t>•	Mail application and copies of all supporting documents to the </a:t>
            </a:r>
            <a:r>
              <a:rPr lang="en-US" b="1" i="1" dirty="0">
                <a:latin typeface="Candara" panose="020E0502030303020204" pitchFamily="34" charset="0"/>
              </a:rPr>
              <a:t>GCCN Administrative office at 	PO BOX 4031 Greensboro, NC 27404.</a:t>
            </a:r>
          </a:p>
          <a:p>
            <a:pPr lvl="1"/>
            <a:endParaRPr lang="en-US" dirty="0"/>
          </a:p>
        </p:txBody>
      </p:sp>
      <p:pic>
        <p:nvPicPr>
          <p:cNvPr id="6" name="Audio 5">
            <a:hlinkClick r:id="" action="ppaction://media"/>
            <a:extLst>
              <a:ext uri="{FF2B5EF4-FFF2-40B4-BE49-F238E27FC236}">
                <a16:creationId xmlns:a16="http://schemas.microsoft.com/office/drawing/2014/main" id="{BA73AC73-FC89-427F-AF6F-377C244D0B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705976"/>
      </p:ext>
    </p:extLst>
  </p:cSld>
  <p:clrMapOvr>
    <a:masterClrMapping/>
  </p:clrMapOvr>
  <mc:AlternateContent xmlns:mc="http://schemas.openxmlformats.org/markup-compatibility/2006">
    <mc:Choice xmlns:p14="http://schemas.microsoft.com/office/powerpoint/2010/main" Requires="p14">
      <p:transition spd="slow" p14:dur="3400" advTm="80297">
        <p14:reveal/>
      </p:transition>
    </mc:Choice>
    <mc:Fallback>
      <p:transition spd="slow" advTm="80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854C-6922-4D3D-BE9F-03FE361D1C73}"/>
              </a:ext>
            </a:extLst>
          </p:cNvPr>
          <p:cNvSpPr>
            <a:spLocks noGrp="1"/>
          </p:cNvSpPr>
          <p:nvPr>
            <p:ph type="title"/>
          </p:nvPr>
        </p:nvSpPr>
        <p:spPr/>
        <p:txBody>
          <a:bodyPr/>
          <a:lstStyle/>
          <a:p>
            <a:pPr algn="ctr"/>
            <a:r>
              <a:rPr lang="en-US" dirty="0">
                <a:latin typeface="Candara" panose="020E0502030303020204" pitchFamily="34" charset="0"/>
              </a:rPr>
              <a:t>Provider outreach &amp; Specialty Care Access</a:t>
            </a:r>
          </a:p>
        </p:txBody>
      </p:sp>
      <p:sp>
        <p:nvSpPr>
          <p:cNvPr id="3" name="Content Placeholder 2">
            <a:extLst>
              <a:ext uri="{FF2B5EF4-FFF2-40B4-BE49-F238E27FC236}">
                <a16:creationId xmlns:a16="http://schemas.microsoft.com/office/drawing/2014/main" id="{5A94A46A-F1DD-43B5-B306-567ABF4C7C8E}"/>
              </a:ext>
            </a:extLst>
          </p:cNvPr>
          <p:cNvSpPr>
            <a:spLocks noGrp="1"/>
          </p:cNvSpPr>
          <p:nvPr>
            <p:ph idx="1"/>
          </p:nvPr>
        </p:nvSpPr>
        <p:spPr/>
        <p:txBody>
          <a:bodyPr/>
          <a:lstStyle/>
          <a:p>
            <a:r>
              <a:rPr lang="en-US" dirty="0">
                <a:latin typeface="Candara" panose="020E0502030303020204" pitchFamily="34" charset="0"/>
              </a:rPr>
              <a:t>The Provider Outreach Program works to create access to Primary and Specialty Care Providers in the community for our GCCN patients.</a:t>
            </a:r>
          </a:p>
          <a:p>
            <a:pPr marL="0" indent="0">
              <a:buNone/>
            </a:pPr>
            <a:endParaRPr lang="en-US" dirty="0">
              <a:latin typeface="Candara" panose="020E0502030303020204" pitchFamily="34" charset="0"/>
            </a:endParaRPr>
          </a:p>
          <a:p>
            <a:r>
              <a:rPr lang="en-US" dirty="0">
                <a:latin typeface="Candara" panose="020E0502030303020204" pitchFamily="34" charset="0"/>
              </a:rPr>
              <a:t>The Goal is to improve health outcomes by coordinating referrals from the Primary Care Provider to the Specialty Care Provider and assisting the patient with all needed information to get the care they need.</a:t>
            </a:r>
          </a:p>
          <a:p>
            <a:pPr marL="0" indent="0">
              <a:buNone/>
            </a:pPr>
            <a:endParaRPr lang="en-US" dirty="0">
              <a:latin typeface="Candara" panose="020E0502030303020204" pitchFamily="34" charset="0"/>
            </a:endParaRPr>
          </a:p>
          <a:p>
            <a:r>
              <a:rPr lang="en-US" dirty="0">
                <a:latin typeface="Candara" panose="020E0502030303020204" pitchFamily="34" charset="0"/>
              </a:rPr>
              <a:t>We have traditionally averaged around 100 Specialty Care Referrals per month (not including Dental-pre COVID).</a:t>
            </a:r>
          </a:p>
          <a:p>
            <a:pPr marL="0" indent="0">
              <a:buNone/>
            </a:pPr>
            <a:endParaRPr lang="en-US" dirty="0"/>
          </a:p>
        </p:txBody>
      </p:sp>
      <p:pic>
        <p:nvPicPr>
          <p:cNvPr id="5" name="Audio 4">
            <a:hlinkClick r:id="" action="ppaction://media"/>
            <a:extLst>
              <a:ext uri="{FF2B5EF4-FFF2-40B4-BE49-F238E27FC236}">
                <a16:creationId xmlns:a16="http://schemas.microsoft.com/office/drawing/2014/main" id="{98603BC1-61D3-4FB6-8A4C-76A5EAF906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3680401"/>
      </p:ext>
    </p:extLst>
  </p:cSld>
  <p:clrMapOvr>
    <a:masterClrMapping/>
  </p:clrMapOvr>
  <mc:AlternateContent xmlns:mc="http://schemas.openxmlformats.org/markup-compatibility/2006">
    <mc:Choice xmlns:p14="http://schemas.microsoft.com/office/powerpoint/2010/main" Requires="p14">
      <p:transition spd="slow" p14:dur="3400" advTm="24086">
        <p14:reveal/>
      </p:transition>
    </mc:Choice>
    <mc:Fallback>
      <p:transition spd="slow" advTm="240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985B-1EDC-406E-9C17-6F39F5E88293}"/>
              </a:ext>
            </a:extLst>
          </p:cNvPr>
          <p:cNvSpPr>
            <a:spLocks noGrp="1"/>
          </p:cNvSpPr>
          <p:nvPr>
            <p:ph type="title"/>
          </p:nvPr>
        </p:nvSpPr>
        <p:spPr/>
        <p:txBody>
          <a:bodyPr/>
          <a:lstStyle/>
          <a:p>
            <a:pPr algn="ctr"/>
            <a:r>
              <a:rPr lang="en-US" dirty="0">
                <a:latin typeface="Candara" panose="020E0502030303020204" pitchFamily="34" charset="0"/>
              </a:rPr>
              <a:t>Care Management Program</a:t>
            </a:r>
          </a:p>
        </p:txBody>
      </p:sp>
      <p:sp>
        <p:nvSpPr>
          <p:cNvPr id="3" name="Content Placeholder 2">
            <a:extLst>
              <a:ext uri="{FF2B5EF4-FFF2-40B4-BE49-F238E27FC236}">
                <a16:creationId xmlns:a16="http://schemas.microsoft.com/office/drawing/2014/main" id="{DC9B4866-1F4E-406C-9E73-23FF847F247D}"/>
              </a:ext>
            </a:extLst>
          </p:cNvPr>
          <p:cNvSpPr>
            <a:spLocks noGrp="1"/>
          </p:cNvSpPr>
          <p:nvPr>
            <p:ph idx="1"/>
          </p:nvPr>
        </p:nvSpPr>
        <p:spPr/>
        <p:txBody>
          <a:bodyPr/>
          <a:lstStyle/>
          <a:p>
            <a:r>
              <a:rPr lang="en-US" dirty="0">
                <a:latin typeface="Candara" panose="020E0502030303020204" pitchFamily="34" charset="0"/>
              </a:rPr>
              <a:t>Assist patients with navigating the Health Care System</a:t>
            </a:r>
          </a:p>
          <a:p>
            <a:r>
              <a:rPr lang="en-US" dirty="0">
                <a:latin typeface="Candara" panose="020E0502030303020204" pitchFamily="34" charset="0"/>
              </a:rPr>
              <a:t>Engage patients and assist with Care Coordination within GCCN</a:t>
            </a:r>
          </a:p>
          <a:p>
            <a:r>
              <a:rPr lang="en-US" dirty="0">
                <a:latin typeface="Candara" panose="020E0502030303020204" pitchFamily="34" charset="0"/>
              </a:rPr>
              <a:t>Treat all patients with dignity and respect</a:t>
            </a:r>
          </a:p>
          <a:p>
            <a:r>
              <a:rPr lang="en-US" dirty="0">
                <a:latin typeface="Candara" panose="020E0502030303020204" pitchFamily="34" charset="0"/>
              </a:rPr>
              <a:t>Empower patients to take ownership of their health and to utilize resources that are available</a:t>
            </a:r>
          </a:p>
          <a:p>
            <a:r>
              <a:rPr lang="en-US" dirty="0">
                <a:latin typeface="Candara" panose="020E0502030303020204" pitchFamily="34" charset="0"/>
              </a:rPr>
              <a:t>Provide patients with access to needed resources (based on the Social Determinants of Health (SDOH) screener)</a:t>
            </a:r>
          </a:p>
          <a:p>
            <a:pPr lvl="1"/>
            <a:r>
              <a:rPr lang="en-US" dirty="0">
                <a:latin typeface="Candara" panose="020E0502030303020204" pitchFamily="34" charset="0"/>
              </a:rPr>
              <a:t>SDOH includes (Transportation, Housing, Interpersonal Safety, Food Security, and Employment</a:t>
            </a:r>
          </a:p>
        </p:txBody>
      </p:sp>
      <p:pic>
        <p:nvPicPr>
          <p:cNvPr id="5" name="Picture 4">
            <a:extLst>
              <a:ext uri="{FF2B5EF4-FFF2-40B4-BE49-F238E27FC236}">
                <a16:creationId xmlns:a16="http://schemas.microsoft.com/office/drawing/2014/main" id="{C5154605-E988-4624-91BF-3DD148844F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19569" y="5392532"/>
            <a:ext cx="2028521" cy="1352347"/>
          </a:xfrm>
          <a:prstGeom prst="rect">
            <a:avLst/>
          </a:prstGeom>
        </p:spPr>
      </p:pic>
      <p:pic>
        <p:nvPicPr>
          <p:cNvPr id="8" name="Audio 7">
            <a:hlinkClick r:id="" action="ppaction://media"/>
            <a:extLst>
              <a:ext uri="{FF2B5EF4-FFF2-40B4-BE49-F238E27FC236}">
                <a16:creationId xmlns:a16="http://schemas.microsoft.com/office/drawing/2014/main" id="{F31F48A8-D203-4F0C-90F7-12DC597DBB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448087"/>
      </p:ext>
    </p:extLst>
  </p:cSld>
  <p:clrMapOvr>
    <a:masterClrMapping/>
  </p:clrMapOvr>
  <mc:AlternateContent xmlns:mc="http://schemas.openxmlformats.org/markup-compatibility/2006">
    <mc:Choice xmlns:p14="http://schemas.microsoft.com/office/powerpoint/2010/main" Requires="p14">
      <p:transition spd="slow" p14:dur="3400" advTm="33453">
        <p14:reveal/>
      </p:transition>
    </mc:Choice>
    <mc:Fallback>
      <p:transition spd="slow" advTm="33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7D98-C4CF-4F1C-8A32-BD48AE0E5B2B}"/>
              </a:ext>
            </a:extLst>
          </p:cNvPr>
          <p:cNvSpPr>
            <a:spLocks noGrp="1"/>
          </p:cNvSpPr>
          <p:nvPr>
            <p:ph type="title"/>
          </p:nvPr>
        </p:nvSpPr>
        <p:spPr/>
        <p:txBody>
          <a:bodyPr>
            <a:normAutofit/>
          </a:bodyPr>
          <a:lstStyle/>
          <a:p>
            <a:pPr algn="ctr"/>
            <a:r>
              <a:rPr lang="en-US" sz="4000" dirty="0">
                <a:latin typeface="Candara" panose="020E0502030303020204" pitchFamily="34" charset="0"/>
              </a:rPr>
              <a:t>Addressing the Social Determinants of Health (SDOH)</a:t>
            </a:r>
          </a:p>
        </p:txBody>
      </p:sp>
      <p:sp>
        <p:nvSpPr>
          <p:cNvPr id="3" name="Content Placeholder 2">
            <a:extLst>
              <a:ext uri="{FF2B5EF4-FFF2-40B4-BE49-F238E27FC236}">
                <a16:creationId xmlns:a16="http://schemas.microsoft.com/office/drawing/2014/main" id="{E014E20C-4A57-4B0D-951D-DB7A0F9C3FCB}"/>
              </a:ext>
            </a:extLst>
          </p:cNvPr>
          <p:cNvSpPr>
            <a:spLocks noGrp="1"/>
          </p:cNvSpPr>
          <p:nvPr>
            <p:ph idx="1"/>
          </p:nvPr>
        </p:nvSpPr>
        <p:spPr/>
        <p:txBody>
          <a:bodyPr/>
          <a:lstStyle/>
          <a:p>
            <a:r>
              <a:rPr lang="en-US" dirty="0">
                <a:latin typeface="Candara" panose="020E0502030303020204" pitchFamily="34" charset="0"/>
              </a:rPr>
              <a:t>We have partnered with the Guilford County Transportation and Mobility to provide transportation to Medical and Pharmacy appointments for GCCN patients</a:t>
            </a:r>
          </a:p>
          <a:p>
            <a:r>
              <a:rPr lang="en-US" dirty="0">
                <a:latin typeface="Candara" panose="020E0502030303020204" pitchFamily="34" charset="0"/>
              </a:rPr>
              <a:t>In addition, The Greensboro Transit Authority has an agreement for GCCN patients to get reduced fare on all bus rides by showing their Orange Card</a:t>
            </a:r>
          </a:p>
          <a:p>
            <a:r>
              <a:rPr lang="en-US" dirty="0">
                <a:latin typeface="Candara" panose="020E0502030303020204" pitchFamily="34" charset="0"/>
              </a:rPr>
              <a:t>All active GCCN patients can go on Saturday’s to the Greensboro Farmer’s Market and the High Point Farmer’s Market to receive $10 in fresh food each week</a:t>
            </a:r>
          </a:p>
        </p:txBody>
      </p:sp>
      <p:pic>
        <p:nvPicPr>
          <p:cNvPr id="5" name="Picture 4">
            <a:extLst>
              <a:ext uri="{FF2B5EF4-FFF2-40B4-BE49-F238E27FC236}">
                <a16:creationId xmlns:a16="http://schemas.microsoft.com/office/drawing/2014/main" id="{1A501FDB-5C04-4332-A857-9032FE6F47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804634" y="5099320"/>
            <a:ext cx="1582394" cy="1560543"/>
          </a:xfrm>
          <a:prstGeom prst="rect">
            <a:avLst/>
          </a:prstGeom>
        </p:spPr>
      </p:pic>
      <p:pic>
        <p:nvPicPr>
          <p:cNvPr id="10" name="Picture 9">
            <a:extLst>
              <a:ext uri="{FF2B5EF4-FFF2-40B4-BE49-F238E27FC236}">
                <a16:creationId xmlns:a16="http://schemas.microsoft.com/office/drawing/2014/main" id="{FE103446-5220-476F-B805-9060D45A727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064234" y="5010484"/>
            <a:ext cx="3090160" cy="1738215"/>
          </a:xfrm>
          <a:prstGeom prst="rect">
            <a:avLst/>
          </a:prstGeom>
        </p:spPr>
      </p:pic>
      <p:pic>
        <p:nvPicPr>
          <p:cNvPr id="6" name="Audio 5">
            <a:hlinkClick r:id="" action="ppaction://media"/>
            <a:extLst>
              <a:ext uri="{FF2B5EF4-FFF2-40B4-BE49-F238E27FC236}">
                <a16:creationId xmlns:a16="http://schemas.microsoft.com/office/drawing/2014/main" id="{3F002400-D4D7-423D-AC12-130E4F6B6D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0311925"/>
      </p:ext>
    </p:extLst>
  </p:cSld>
  <p:clrMapOvr>
    <a:masterClrMapping/>
  </p:clrMapOvr>
  <mc:AlternateContent xmlns:mc="http://schemas.openxmlformats.org/markup-compatibility/2006">
    <mc:Choice xmlns:p14="http://schemas.microsoft.com/office/powerpoint/2010/main" Requires="p14">
      <p:transition spd="slow" p14:dur="3400" advTm="38063">
        <p14:reveal/>
      </p:transition>
    </mc:Choice>
    <mc:Fallback>
      <p:transition spd="slow" advTm="38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DC552-64D2-447D-9A03-DCA41952257F}"/>
              </a:ext>
            </a:extLst>
          </p:cNvPr>
          <p:cNvSpPr>
            <a:spLocks noGrp="1"/>
          </p:cNvSpPr>
          <p:nvPr>
            <p:ph type="title"/>
          </p:nvPr>
        </p:nvSpPr>
        <p:spPr/>
        <p:txBody>
          <a:bodyPr/>
          <a:lstStyle/>
          <a:p>
            <a:pPr algn="ctr"/>
            <a:r>
              <a:rPr lang="en-US" dirty="0">
                <a:latin typeface="Candara" panose="020E0502030303020204" pitchFamily="34" charset="0"/>
              </a:rPr>
              <a:t>What is our Goal?</a:t>
            </a:r>
          </a:p>
        </p:txBody>
      </p:sp>
      <p:sp>
        <p:nvSpPr>
          <p:cNvPr id="3" name="Content Placeholder 2">
            <a:extLst>
              <a:ext uri="{FF2B5EF4-FFF2-40B4-BE49-F238E27FC236}">
                <a16:creationId xmlns:a16="http://schemas.microsoft.com/office/drawing/2014/main" id="{5F2A2464-5881-447E-81BB-5789E0FE05B1}"/>
              </a:ext>
            </a:extLst>
          </p:cNvPr>
          <p:cNvSpPr>
            <a:spLocks noGrp="1"/>
          </p:cNvSpPr>
          <p:nvPr>
            <p:ph idx="1"/>
          </p:nvPr>
        </p:nvSpPr>
        <p:spPr>
          <a:xfrm>
            <a:off x="1178351" y="1696825"/>
            <a:ext cx="10473179" cy="5043340"/>
          </a:xfrm>
        </p:spPr>
        <p:txBody>
          <a:bodyPr>
            <a:normAutofit fontScale="47500" lnSpcReduction="20000"/>
          </a:bodyPr>
          <a:lstStyle/>
          <a:p>
            <a:r>
              <a:rPr lang="en-US" sz="2900" dirty="0">
                <a:latin typeface="Candara" panose="020E0502030303020204" pitchFamily="34" charset="0"/>
              </a:rPr>
              <a:t>Serve as an integrated care hub and provide access to care for all uninsured, low income residents of Guilford County (those experiencing poverty)</a:t>
            </a:r>
          </a:p>
          <a:p>
            <a:endParaRPr lang="en-US" sz="2900" dirty="0">
              <a:latin typeface="Candara" panose="020E0502030303020204" pitchFamily="34" charset="0"/>
            </a:endParaRPr>
          </a:p>
          <a:p>
            <a:r>
              <a:rPr lang="en-US" sz="2900" dirty="0">
                <a:latin typeface="Candara" panose="020E0502030303020204" pitchFamily="34" charset="0"/>
              </a:rPr>
              <a:t>Address the Social Determinants of Health (non medical drives of health care)</a:t>
            </a:r>
          </a:p>
          <a:p>
            <a:endParaRPr lang="en-US" sz="2900" dirty="0">
              <a:latin typeface="Candara" panose="020E0502030303020204" pitchFamily="34" charset="0"/>
            </a:endParaRPr>
          </a:p>
          <a:p>
            <a:r>
              <a:rPr lang="en-US" sz="2900" dirty="0">
                <a:latin typeface="Candara" panose="020E0502030303020204" pitchFamily="34" charset="0"/>
              </a:rPr>
              <a:t>Improve Guilford County Health Status and work to eliminate health disparities</a:t>
            </a:r>
          </a:p>
          <a:p>
            <a:endParaRPr lang="en-US" sz="2900" dirty="0">
              <a:latin typeface="Candara" panose="020E0502030303020204" pitchFamily="34" charset="0"/>
            </a:endParaRPr>
          </a:p>
          <a:p>
            <a:r>
              <a:rPr lang="en-US" sz="2900" dirty="0">
                <a:latin typeface="Candara" panose="020E0502030303020204" pitchFamily="34" charset="0"/>
              </a:rPr>
              <a:t>Coordination of Care/Services (assist with transportation to Medical &amp; Pharmacy appointments, partner with Greensboro and High Point Farmer’s Markets for fresh food access, deliver food boxes to limited mobility patients, provide educational materials on managing health conditions, etc.)</a:t>
            </a:r>
          </a:p>
          <a:p>
            <a:endParaRPr lang="en-US" sz="2900" dirty="0">
              <a:latin typeface="Candara" panose="020E0502030303020204" pitchFamily="34" charset="0"/>
            </a:endParaRPr>
          </a:p>
          <a:p>
            <a:r>
              <a:rPr lang="en-US" sz="2900" dirty="0">
                <a:latin typeface="Candara" panose="020E0502030303020204" pitchFamily="34" charset="0"/>
              </a:rPr>
              <a:t>Reduce ED/Hospital Utilization </a:t>
            </a:r>
          </a:p>
          <a:p>
            <a:endParaRPr lang="en-US" sz="2900" dirty="0">
              <a:latin typeface="Candara" panose="020E0502030303020204" pitchFamily="34" charset="0"/>
            </a:endParaRPr>
          </a:p>
          <a:p>
            <a:r>
              <a:rPr lang="en-US" sz="2900" dirty="0">
                <a:latin typeface="Candara" panose="020E0502030303020204" pitchFamily="34" charset="0"/>
              </a:rPr>
              <a:t>Reduce the cost of care</a:t>
            </a:r>
          </a:p>
          <a:p>
            <a:pPr marL="0" indent="0">
              <a:buNone/>
            </a:pPr>
            <a:endParaRPr lang="en-US" sz="2900" dirty="0">
              <a:latin typeface="Candara" panose="020E0502030303020204" pitchFamily="34" charset="0"/>
            </a:endParaRPr>
          </a:p>
          <a:p>
            <a:r>
              <a:rPr lang="en-US" sz="2900" dirty="0">
                <a:latin typeface="Candara" panose="020E0502030303020204" pitchFamily="34" charset="0"/>
              </a:rPr>
              <a:t>Advocate</a:t>
            </a:r>
          </a:p>
          <a:p>
            <a:pPr marL="0" indent="0">
              <a:buNone/>
            </a:pPr>
            <a:endParaRPr lang="en-US" sz="2900" dirty="0">
              <a:latin typeface="Candara" panose="020E0502030303020204" pitchFamily="34" charset="0"/>
            </a:endParaRPr>
          </a:p>
          <a:p>
            <a:r>
              <a:rPr lang="en-US" sz="2900" dirty="0">
                <a:latin typeface="Candara" panose="020E0502030303020204" pitchFamily="34" charset="0"/>
              </a:rPr>
              <a:t>As it relates to ACA, we have a goal of working to close the health insurance gap</a:t>
            </a:r>
          </a:p>
          <a:p>
            <a:endParaRPr lang="en-US" sz="2900" dirty="0">
              <a:latin typeface="Lucida Bright" panose="02040602050505020304" pitchFamily="18" charset="0"/>
            </a:endParaRPr>
          </a:p>
          <a:p>
            <a:endParaRPr lang="en-US" sz="2900" dirty="0">
              <a:latin typeface="Lucida Bright" panose="02040602050505020304" pitchFamily="18" charset="0"/>
            </a:endParaRPr>
          </a:p>
          <a:p>
            <a:endParaRPr lang="en-US" dirty="0"/>
          </a:p>
        </p:txBody>
      </p:sp>
      <p:pic>
        <p:nvPicPr>
          <p:cNvPr id="4" name="Audio 3">
            <a:hlinkClick r:id="" action="ppaction://media"/>
            <a:extLst>
              <a:ext uri="{FF2B5EF4-FFF2-40B4-BE49-F238E27FC236}">
                <a16:creationId xmlns:a16="http://schemas.microsoft.com/office/drawing/2014/main" id="{DE6C48C8-102F-4C4A-A9D4-352FAF0CE7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35489620"/>
      </p:ext>
    </p:extLst>
  </p:cSld>
  <p:clrMapOvr>
    <a:masterClrMapping/>
  </p:clrMapOvr>
  <mc:AlternateContent xmlns:mc="http://schemas.openxmlformats.org/markup-compatibility/2006">
    <mc:Choice xmlns:p14="http://schemas.microsoft.com/office/powerpoint/2010/main" Requires="p14">
      <p:transition spd="slow" p14:dur="3400" advTm="59050">
        <p14:reveal/>
      </p:transition>
    </mc:Choice>
    <mc:Fallback>
      <p:transition spd="slow" advTm="59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F1A1-06EB-44E5-89F8-F7584D16170D}"/>
              </a:ext>
            </a:extLst>
          </p:cNvPr>
          <p:cNvSpPr>
            <a:spLocks noGrp="1"/>
          </p:cNvSpPr>
          <p:nvPr>
            <p:ph type="title"/>
          </p:nvPr>
        </p:nvSpPr>
        <p:spPr/>
        <p:txBody>
          <a:bodyPr/>
          <a:lstStyle/>
          <a:p>
            <a:pPr algn="ctr"/>
            <a:r>
              <a:rPr lang="en-US" dirty="0">
                <a:latin typeface="Candara" panose="020E0502030303020204" pitchFamily="34" charset="0"/>
              </a:rPr>
              <a:t>GCCN Contact Info</a:t>
            </a:r>
          </a:p>
        </p:txBody>
      </p:sp>
      <p:sp>
        <p:nvSpPr>
          <p:cNvPr id="3" name="Content Placeholder 2">
            <a:extLst>
              <a:ext uri="{FF2B5EF4-FFF2-40B4-BE49-F238E27FC236}">
                <a16:creationId xmlns:a16="http://schemas.microsoft.com/office/drawing/2014/main" id="{E6DF750F-2E27-49AB-8BDB-FD2C10796647}"/>
              </a:ext>
            </a:extLst>
          </p:cNvPr>
          <p:cNvSpPr>
            <a:spLocks noGrp="1"/>
          </p:cNvSpPr>
          <p:nvPr>
            <p:ph idx="1"/>
          </p:nvPr>
        </p:nvSpPr>
        <p:spPr/>
        <p:txBody>
          <a:bodyPr/>
          <a:lstStyle/>
          <a:p>
            <a:pPr marL="0" indent="0" algn="ctr">
              <a:buNone/>
            </a:pPr>
            <a:r>
              <a:rPr lang="en-US" dirty="0">
                <a:latin typeface="Candara" panose="020E0502030303020204" pitchFamily="34" charset="0"/>
              </a:rPr>
              <a:t>GCCN mailing address is PO BOX 4031 Greensboro, NC 27404</a:t>
            </a:r>
          </a:p>
          <a:p>
            <a:pPr marL="0" indent="0" algn="ctr">
              <a:buNone/>
            </a:pPr>
            <a:r>
              <a:rPr lang="en-US" dirty="0">
                <a:latin typeface="Candara" panose="020E0502030303020204" pitchFamily="34" charset="0"/>
              </a:rPr>
              <a:t>Our Administrative office phone number is 336.895.4900</a:t>
            </a:r>
          </a:p>
          <a:p>
            <a:pPr marL="0" indent="0" algn="ctr">
              <a:buNone/>
            </a:pPr>
            <a:r>
              <a:rPr lang="en-US" dirty="0">
                <a:latin typeface="Candara" panose="020E0502030303020204" pitchFamily="34" charset="0"/>
                <a:hlinkClick r:id="rId4"/>
              </a:rPr>
              <a:t>www.guilfordccn.org</a:t>
            </a:r>
            <a:endParaRPr lang="en-US" dirty="0">
              <a:latin typeface="Candara" panose="020E0502030303020204" pitchFamily="34" charset="0"/>
            </a:endParaRPr>
          </a:p>
          <a:p>
            <a:pPr marL="0" indent="0" algn="ctr">
              <a:buNone/>
            </a:pPr>
            <a:r>
              <a:rPr lang="en-US" dirty="0">
                <a:latin typeface="Candara" panose="020E0502030303020204" pitchFamily="34" charset="0"/>
                <a:hlinkClick r:id="rId5"/>
              </a:rPr>
              <a:t>oc@guilfordccn.org</a:t>
            </a:r>
            <a:endParaRPr lang="en-US" dirty="0">
              <a:latin typeface="Candara" panose="020E0502030303020204" pitchFamily="34" charset="0"/>
            </a:endParaRPr>
          </a:p>
          <a:p>
            <a:pPr marL="0" indent="0" algn="ctr">
              <a:buNone/>
            </a:pPr>
            <a:endParaRPr lang="en-US" dirty="0">
              <a:latin typeface="Candara" panose="020E0502030303020204" pitchFamily="34" charset="0"/>
            </a:endParaRPr>
          </a:p>
          <a:p>
            <a:endParaRPr lang="en-US" dirty="0">
              <a:latin typeface="Lucida Bright" panose="02040602050505020304" pitchFamily="18" charset="0"/>
            </a:endParaRPr>
          </a:p>
          <a:p>
            <a:pPr marL="0" indent="0">
              <a:buNone/>
            </a:pPr>
            <a:endParaRPr lang="en-US" dirty="0">
              <a:latin typeface="Lucida Bright" panose="02040602050505020304" pitchFamily="18" charset="0"/>
            </a:endParaRPr>
          </a:p>
        </p:txBody>
      </p:sp>
      <p:pic>
        <p:nvPicPr>
          <p:cNvPr id="5" name="Picture 4">
            <a:extLst>
              <a:ext uri="{FF2B5EF4-FFF2-40B4-BE49-F238E27FC236}">
                <a16:creationId xmlns:a16="http://schemas.microsoft.com/office/drawing/2014/main" id="{FD3E0307-4892-4AF8-9861-7DF2B9BA230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096839" y="4355118"/>
            <a:ext cx="1822771" cy="1822771"/>
          </a:xfrm>
          <a:prstGeom prst="rect">
            <a:avLst/>
          </a:prstGeom>
        </p:spPr>
      </p:pic>
      <p:sp>
        <p:nvSpPr>
          <p:cNvPr id="6" name="TextBox 5">
            <a:extLst>
              <a:ext uri="{FF2B5EF4-FFF2-40B4-BE49-F238E27FC236}">
                <a16:creationId xmlns:a16="http://schemas.microsoft.com/office/drawing/2014/main" id="{2724F620-AB69-41CC-9497-7AFF4DE52234}"/>
              </a:ext>
            </a:extLst>
          </p:cNvPr>
          <p:cNvSpPr txBox="1"/>
          <p:nvPr/>
        </p:nvSpPr>
        <p:spPr>
          <a:xfrm>
            <a:off x="6334027" y="6476189"/>
            <a:ext cx="2263219" cy="230832"/>
          </a:xfrm>
          <a:prstGeom prst="rect">
            <a:avLst/>
          </a:prstGeom>
          <a:noFill/>
        </p:spPr>
        <p:txBody>
          <a:bodyPr wrap="square" rtlCol="0">
            <a:spAutoFit/>
          </a:bodyPr>
          <a:lstStyle/>
          <a:p>
            <a:r>
              <a:rPr lang="en-US" sz="900" dirty="0"/>
              <a:t> </a:t>
            </a:r>
          </a:p>
        </p:txBody>
      </p:sp>
      <p:pic>
        <p:nvPicPr>
          <p:cNvPr id="11" name="Picture 10">
            <a:extLst>
              <a:ext uri="{FF2B5EF4-FFF2-40B4-BE49-F238E27FC236}">
                <a16:creationId xmlns:a16="http://schemas.microsoft.com/office/drawing/2014/main" id="{0EA064B0-A987-4B90-BC7B-8203F408EB2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614366" y="4355119"/>
            <a:ext cx="1822771" cy="1822771"/>
          </a:xfrm>
          <a:prstGeom prst="rect">
            <a:avLst/>
          </a:prstGeom>
        </p:spPr>
      </p:pic>
      <p:pic>
        <p:nvPicPr>
          <p:cNvPr id="7" name="Audio 6">
            <a:hlinkClick r:id="" action="ppaction://media"/>
            <a:extLst>
              <a:ext uri="{FF2B5EF4-FFF2-40B4-BE49-F238E27FC236}">
                <a16:creationId xmlns:a16="http://schemas.microsoft.com/office/drawing/2014/main" id="{7498B536-20FA-4F08-A2BA-9528CC499E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447018"/>
      </p:ext>
    </p:extLst>
  </p:cSld>
  <p:clrMapOvr>
    <a:masterClrMapping/>
  </p:clrMapOvr>
  <mc:AlternateContent xmlns:mc="http://schemas.openxmlformats.org/markup-compatibility/2006">
    <mc:Choice xmlns:p14="http://schemas.microsoft.com/office/powerpoint/2010/main" Requires="p14">
      <p:transition spd="slow" p14:dur="3400" advTm="47838">
        <p14:reveal/>
      </p:transition>
    </mc:Choice>
    <mc:Fallback>
      <p:transition spd="slow" advTm="478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B137-6A73-45EA-BE0E-A7C02D69112C}"/>
              </a:ext>
            </a:extLst>
          </p:cNvPr>
          <p:cNvSpPr>
            <a:spLocks noGrp="1"/>
          </p:cNvSpPr>
          <p:nvPr>
            <p:ph type="title"/>
          </p:nvPr>
        </p:nvSpPr>
        <p:spPr/>
        <p:txBody>
          <a:bodyPr/>
          <a:lstStyle/>
          <a:p>
            <a:pPr algn="ctr"/>
            <a:r>
              <a:rPr lang="en-US" dirty="0">
                <a:latin typeface="Candara" panose="020E0502030303020204" pitchFamily="34" charset="0"/>
              </a:rPr>
              <a:t>Vision &amp; Mission Statements</a:t>
            </a:r>
          </a:p>
        </p:txBody>
      </p:sp>
      <p:sp>
        <p:nvSpPr>
          <p:cNvPr id="3" name="Content Placeholder 2">
            <a:extLst>
              <a:ext uri="{FF2B5EF4-FFF2-40B4-BE49-F238E27FC236}">
                <a16:creationId xmlns:a16="http://schemas.microsoft.com/office/drawing/2014/main" id="{D5DF34CA-2A16-4451-9896-4F6D38A95726}"/>
              </a:ext>
            </a:extLst>
          </p:cNvPr>
          <p:cNvSpPr>
            <a:spLocks noGrp="1"/>
          </p:cNvSpPr>
          <p:nvPr>
            <p:ph idx="1"/>
          </p:nvPr>
        </p:nvSpPr>
        <p:spPr/>
        <p:txBody>
          <a:bodyPr/>
          <a:lstStyle/>
          <a:p>
            <a:r>
              <a:rPr lang="en-US" sz="3200" b="1" u="sng" dirty="0">
                <a:latin typeface="Candara" panose="020E0502030303020204" pitchFamily="34" charset="0"/>
              </a:rPr>
              <a:t>Vision:</a:t>
            </a:r>
            <a:r>
              <a:rPr lang="en-US" sz="3200" dirty="0">
                <a:latin typeface="Candara" panose="020E0502030303020204" pitchFamily="34" charset="0"/>
              </a:rPr>
              <a:t>  Access to quality healthcare for all</a:t>
            </a:r>
          </a:p>
          <a:p>
            <a:endParaRPr lang="en-US" sz="3200" dirty="0">
              <a:latin typeface="Candara" panose="020E0502030303020204" pitchFamily="34" charset="0"/>
            </a:endParaRPr>
          </a:p>
          <a:p>
            <a:r>
              <a:rPr lang="en-US" sz="3200" b="1" u="sng" dirty="0">
                <a:latin typeface="Candara" panose="020E0502030303020204" pitchFamily="34" charset="0"/>
              </a:rPr>
              <a:t>Mission: </a:t>
            </a:r>
            <a:r>
              <a:rPr lang="en-US" sz="3200" dirty="0">
                <a:latin typeface="Candara" panose="020E0502030303020204" pitchFamily="34" charset="0"/>
              </a:rPr>
              <a:t> To ensure that all persons have access to quality, comprehensive and affordable healthcare through innovative community partnerships</a:t>
            </a:r>
          </a:p>
          <a:p>
            <a:endParaRPr lang="en-US" dirty="0"/>
          </a:p>
        </p:txBody>
      </p:sp>
      <p:pic>
        <p:nvPicPr>
          <p:cNvPr id="4" name="Audio 3">
            <a:hlinkClick r:id="" action="ppaction://media"/>
            <a:extLst>
              <a:ext uri="{FF2B5EF4-FFF2-40B4-BE49-F238E27FC236}">
                <a16:creationId xmlns:a16="http://schemas.microsoft.com/office/drawing/2014/main" id="{29CB1B5D-BE8A-4579-8F66-2EBCD62D6B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5601605"/>
      </p:ext>
    </p:extLst>
  </p:cSld>
  <p:clrMapOvr>
    <a:masterClrMapping/>
  </p:clrMapOvr>
  <mc:AlternateContent xmlns:mc="http://schemas.openxmlformats.org/markup-compatibility/2006">
    <mc:Choice xmlns:p14="http://schemas.microsoft.com/office/powerpoint/2010/main" Requires="p14">
      <p:transition spd="slow" p14:dur="3400" advTm="17271">
        <p14:reveal/>
      </p:transition>
    </mc:Choice>
    <mc:Fallback>
      <p:transition spd="slow" advTm="172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5B92-449A-4E3F-83A2-A31197E25086}"/>
              </a:ext>
            </a:extLst>
          </p:cNvPr>
          <p:cNvSpPr>
            <a:spLocks noGrp="1"/>
          </p:cNvSpPr>
          <p:nvPr>
            <p:ph type="title"/>
          </p:nvPr>
        </p:nvSpPr>
        <p:spPr>
          <a:xfrm>
            <a:off x="1251678" y="382385"/>
            <a:ext cx="10178322" cy="1903616"/>
          </a:xfrm>
        </p:spPr>
        <p:txBody>
          <a:bodyPr>
            <a:normAutofit fontScale="90000"/>
          </a:bodyPr>
          <a:lstStyle/>
          <a:p>
            <a:pPr algn="ctr"/>
            <a:r>
              <a:rPr lang="en-US" dirty="0">
                <a:latin typeface="Candara" panose="020E0502030303020204" pitchFamily="34" charset="0"/>
              </a:rPr>
              <a:t>GCCN is a safety net program. What is a safety net?</a:t>
            </a:r>
          </a:p>
        </p:txBody>
      </p:sp>
      <p:sp>
        <p:nvSpPr>
          <p:cNvPr id="3" name="Content Placeholder 2">
            <a:extLst>
              <a:ext uri="{FF2B5EF4-FFF2-40B4-BE49-F238E27FC236}">
                <a16:creationId xmlns:a16="http://schemas.microsoft.com/office/drawing/2014/main" id="{A903859C-FBC0-4F16-A47F-73C877FB6D1C}"/>
              </a:ext>
            </a:extLst>
          </p:cNvPr>
          <p:cNvSpPr>
            <a:spLocks noGrp="1"/>
          </p:cNvSpPr>
          <p:nvPr>
            <p:ph idx="1"/>
          </p:nvPr>
        </p:nvSpPr>
        <p:spPr>
          <a:xfrm>
            <a:off x="1251678" y="2620652"/>
            <a:ext cx="10178322" cy="3544478"/>
          </a:xfrm>
        </p:spPr>
        <p:txBody>
          <a:bodyPr>
            <a:normAutofit/>
          </a:bodyPr>
          <a:lstStyle/>
          <a:p>
            <a:r>
              <a:rPr lang="en-US" sz="2400" dirty="0">
                <a:latin typeface="Candara" panose="020E0502030303020204" pitchFamily="34" charset="0"/>
              </a:rPr>
              <a:t>The Institute of Medicine defines the safety net as: “Those providers that organize and deliver a significant level of health care and other related services to uninsured, Medicaid, and other vulnerable patients.” 30 Core Safety Net providers rely heavily on federal, state, and local grants and other subsidies to provide care for the indigent.  Guilford County’s safety net (Guilford Community Care Network) is comprised of an array of provider organizations. </a:t>
            </a:r>
          </a:p>
        </p:txBody>
      </p:sp>
      <p:pic>
        <p:nvPicPr>
          <p:cNvPr id="4" name="Audio 3">
            <a:hlinkClick r:id="" action="ppaction://media"/>
            <a:extLst>
              <a:ext uri="{FF2B5EF4-FFF2-40B4-BE49-F238E27FC236}">
                <a16:creationId xmlns:a16="http://schemas.microsoft.com/office/drawing/2014/main" id="{16AFD79F-8471-4C3C-A9DF-EAC7221A20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79433374"/>
      </p:ext>
    </p:extLst>
  </p:cSld>
  <p:clrMapOvr>
    <a:masterClrMapping/>
  </p:clrMapOvr>
  <mc:AlternateContent xmlns:mc="http://schemas.openxmlformats.org/markup-compatibility/2006">
    <mc:Choice xmlns:p14="http://schemas.microsoft.com/office/powerpoint/2010/main" Requires="p14">
      <p:transition spd="slow" p14:dur="3400" advTm="21997">
        <p14:reveal/>
      </p:transition>
    </mc:Choice>
    <mc:Fallback>
      <p:transition spd="slow" advTm="21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85CC-34FF-4D27-B494-AE1E0BC89CA7}"/>
              </a:ext>
            </a:extLst>
          </p:cNvPr>
          <p:cNvSpPr>
            <a:spLocks noGrp="1"/>
          </p:cNvSpPr>
          <p:nvPr>
            <p:ph type="title"/>
          </p:nvPr>
        </p:nvSpPr>
        <p:spPr/>
        <p:txBody>
          <a:bodyPr/>
          <a:lstStyle/>
          <a:p>
            <a:pPr algn="ctr"/>
            <a:r>
              <a:rPr lang="en-US" dirty="0">
                <a:latin typeface="Candara" panose="020E0502030303020204" pitchFamily="34" charset="0"/>
              </a:rPr>
              <a:t>Who do we serve?</a:t>
            </a:r>
          </a:p>
        </p:txBody>
      </p:sp>
      <p:sp>
        <p:nvSpPr>
          <p:cNvPr id="3" name="Content Placeholder 2">
            <a:extLst>
              <a:ext uri="{FF2B5EF4-FFF2-40B4-BE49-F238E27FC236}">
                <a16:creationId xmlns:a16="http://schemas.microsoft.com/office/drawing/2014/main" id="{2E090A13-E4FF-4744-AEE3-94B33869526D}"/>
              </a:ext>
            </a:extLst>
          </p:cNvPr>
          <p:cNvSpPr>
            <a:spLocks noGrp="1"/>
          </p:cNvSpPr>
          <p:nvPr>
            <p:ph idx="1"/>
          </p:nvPr>
        </p:nvSpPr>
        <p:spPr/>
        <p:txBody>
          <a:bodyPr/>
          <a:lstStyle/>
          <a:p>
            <a:r>
              <a:rPr lang="en-US" sz="2800" dirty="0">
                <a:latin typeface="Candara" panose="020E0502030303020204" pitchFamily="34" charset="0"/>
              </a:rPr>
              <a:t>The Guilford Community Care Network Serves:</a:t>
            </a:r>
          </a:p>
          <a:p>
            <a:r>
              <a:rPr lang="en-US" sz="2800" dirty="0">
                <a:latin typeface="Candara" panose="020E0502030303020204" pitchFamily="34" charset="0"/>
              </a:rPr>
              <a:t>Any patient with an income between 0%-200% of the Federal Poverty Level. </a:t>
            </a:r>
          </a:p>
          <a:p>
            <a:r>
              <a:rPr lang="en-US" sz="2800" dirty="0">
                <a:latin typeface="Candara" panose="020E0502030303020204" pitchFamily="34" charset="0"/>
              </a:rPr>
              <a:t>The Network is positively impacting folks experiencing poverty and the social determinants of  health by increasing access to care and services</a:t>
            </a:r>
          </a:p>
          <a:p>
            <a:endParaRPr lang="en-US" dirty="0"/>
          </a:p>
        </p:txBody>
      </p:sp>
      <p:pic>
        <p:nvPicPr>
          <p:cNvPr id="4" name="Audio 3">
            <a:hlinkClick r:id="" action="ppaction://media"/>
            <a:extLst>
              <a:ext uri="{FF2B5EF4-FFF2-40B4-BE49-F238E27FC236}">
                <a16:creationId xmlns:a16="http://schemas.microsoft.com/office/drawing/2014/main" id="{2C22A080-91D1-403C-9E85-36A0BF7AC8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38902"/>
      </p:ext>
    </p:extLst>
  </p:cSld>
  <p:clrMapOvr>
    <a:masterClrMapping/>
  </p:clrMapOvr>
  <mc:AlternateContent xmlns:mc="http://schemas.openxmlformats.org/markup-compatibility/2006">
    <mc:Choice xmlns:p14="http://schemas.microsoft.com/office/powerpoint/2010/main" Requires="p14">
      <p:transition spd="slow" p14:dur="3400" advTm="18286">
        <p14:reveal/>
      </p:transition>
    </mc:Choice>
    <mc:Fallback>
      <p:transition spd="slow" advTm="182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5303-2F19-4387-BB66-AB417156D597}"/>
              </a:ext>
            </a:extLst>
          </p:cNvPr>
          <p:cNvSpPr>
            <a:spLocks noGrp="1"/>
          </p:cNvSpPr>
          <p:nvPr>
            <p:ph type="title"/>
          </p:nvPr>
        </p:nvSpPr>
        <p:spPr/>
        <p:txBody>
          <a:bodyPr/>
          <a:lstStyle/>
          <a:p>
            <a:pPr algn="ctr"/>
            <a:r>
              <a:rPr lang="en-US" dirty="0">
                <a:latin typeface="Candara" panose="020E0502030303020204" pitchFamily="34" charset="0"/>
              </a:rPr>
              <a:t>Key programs</a:t>
            </a:r>
          </a:p>
        </p:txBody>
      </p:sp>
      <p:sp>
        <p:nvSpPr>
          <p:cNvPr id="3" name="Content Placeholder 2">
            <a:extLst>
              <a:ext uri="{FF2B5EF4-FFF2-40B4-BE49-F238E27FC236}">
                <a16:creationId xmlns:a16="http://schemas.microsoft.com/office/drawing/2014/main" id="{AEF8852B-EED7-4FC7-97AC-616E0FF10E81}"/>
              </a:ext>
            </a:extLst>
          </p:cNvPr>
          <p:cNvSpPr>
            <a:spLocks noGrp="1"/>
          </p:cNvSpPr>
          <p:nvPr>
            <p:ph idx="1"/>
          </p:nvPr>
        </p:nvSpPr>
        <p:spPr/>
        <p:txBody>
          <a:bodyPr/>
          <a:lstStyle/>
          <a:p>
            <a:r>
              <a:rPr lang="en-US" dirty="0">
                <a:latin typeface="Candara" panose="020E0502030303020204" pitchFamily="34" charset="0"/>
              </a:rPr>
              <a:t>The Guilford Dental Access Program (GDAP)-Dental Clinic</a:t>
            </a:r>
          </a:p>
          <a:p>
            <a:endParaRPr lang="en-US" dirty="0">
              <a:latin typeface="Candara" panose="020E0502030303020204" pitchFamily="34" charset="0"/>
            </a:endParaRPr>
          </a:p>
          <a:p>
            <a:r>
              <a:rPr lang="en-US" dirty="0">
                <a:latin typeface="Candara" panose="020E0502030303020204" pitchFamily="34" charset="0"/>
              </a:rPr>
              <a:t>The Guilford Community Care Network (GCCN)-Safety Net/Coordinated Care</a:t>
            </a:r>
          </a:p>
          <a:p>
            <a:endParaRPr lang="en-US" dirty="0">
              <a:latin typeface="Candara" panose="020E0502030303020204" pitchFamily="34" charset="0"/>
            </a:endParaRPr>
          </a:p>
          <a:p>
            <a:pPr marL="0" indent="0">
              <a:buNone/>
            </a:pPr>
            <a:endParaRPr lang="en-US" dirty="0">
              <a:latin typeface="Candara" panose="020E0502030303020204" pitchFamily="34" charset="0"/>
            </a:endParaRPr>
          </a:p>
        </p:txBody>
      </p:sp>
      <p:pic>
        <p:nvPicPr>
          <p:cNvPr id="5" name="Picture 4">
            <a:extLst>
              <a:ext uri="{FF2B5EF4-FFF2-40B4-BE49-F238E27FC236}">
                <a16:creationId xmlns:a16="http://schemas.microsoft.com/office/drawing/2014/main" id="{DB8410D6-B319-40CC-BFB7-980C190AECB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463292" y="3929906"/>
            <a:ext cx="3173396" cy="2377263"/>
          </a:xfrm>
          <a:prstGeom prst="rect">
            <a:avLst/>
          </a:prstGeom>
        </p:spPr>
      </p:pic>
      <p:pic>
        <p:nvPicPr>
          <p:cNvPr id="8" name="Picture 7">
            <a:extLst>
              <a:ext uri="{FF2B5EF4-FFF2-40B4-BE49-F238E27FC236}">
                <a16:creationId xmlns:a16="http://schemas.microsoft.com/office/drawing/2014/main" id="{014907EF-FFE3-4F79-BF20-3972FA95379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104342" y="3897718"/>
            <a:ext cx="2831105" cy="2409451"/>
          </a:xfrm>
          <a:prstGeom prst="rect">
            <a:avLst/>
          </a:prstGeom>
        </p:spPr>
      </p:pic>
      <p:pic>
        <p:nvPicPr>
          <p:cNvPr id="6" name="Audio 5">
            <a:hlinkClick r:id="" action="ppaction://media"/>
            <a:extLst>
              <a:ext uri="{FF2B5EF4-FFF2-40B4-BE49-F238E27FC236}">
                <a16:creationId xmlns:a16="http://schemas.microsoft.com/office/drawing/2014/main" id="{1D50D453-209B-4823-8C73-F7EC5909F4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98752949"/>
      </p:ext>
    </p:extLst>
  </p:cSld>
  <p:clrMapOvr>
    <a:masterClrMapping/>
  </p:clrMapOvr>
  <mc:AlternateContent xmlns:mc="http://schemas.openxmlformats.org/markup-compatibility/2006">
    <mc:Choice xmlns:p14="http://schemas.microsoft.com/office/powerpoint/2010/main" Requires="p14">
      <p:transition spd="slow" p14:dur="3400" advTm="9524">
        <p14:reveal/>
      </p:transition>
    </mc:Choice>
    <mc:Fallback>
      <p:transition spd="slow" advTm="9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8528-E48D-4E0D-A3CF-4F3C064F4790}"/>
              </a:ext>
            </a:extLst>
          </p:cNvPr>
          <p:cNvSpPr>
            <a:spLocks noGrp="1"/>
          </p:cNvSpPr>
          <p:nvPr>
            <p:ph type="title"/>
          </p:nvPr>
        </p:nvSpPr>
        <p:spPr/>
        <p:txBody>
          <a:bodyPr/>
          <a:lstStyle/>
          <a:p>
            <a:pPr algn="ctr"/>
            <a:r>
              <a:rPr lang="en-US" dirty="0">
                <a:latin typeface="Candara" panose="020E0502030303020204" pitchFamily="34" charset="0"/>
              </a:rPr>
              <a:t>Guilford Dental Access Program</a:t>
            </a:r>
          </a:p>
        </p:txBody>
      </p:sp>
      <p:sp>
        <p:nvSpPr>
          <p:cNvPr id="3" name="Content Placeholder 2">
            <a:extLst>
              <a:ext uri="{FF2B5EF4-FFF2-40B4-BE49-F238E27FC236}">
                <a16:creationId xmlns:a16="http://schemas.microsoft.com/office/drawing/2014/main" id="{710F399E-F93D-437C-A63D-F4CB8E03720C}"/>
              </a:ext>
            </a:extLst>
          </p:cNvPr>
          <p:cNvSpPr>
            <a:spLocks noGrp="1"/>
          </p:cNvSpPr>
          <p:nvPr>
            <p:ph idx="1"/>
          </p:nvPr>
        </p:nvSpPr>
        <p:spPr/>
        <p:txBody>
          <a:bodyPr/>
          <a:lstStyle/>
          <a:p>
            <a:r>
              <a:rPr lang="en-US" dirty="0">
                <a:latin typeface="Candara" panose="020E0502030303020204" pitchFamily="34" charset="0"/>
              </a:rPr>
              <a:t>The mission of the program is to restore dental health for low-income Uninsured residents of Guilford County</a:t>
            </a:r>
          </a:p>
          <a:p>
            <a:r>
              <a:rPr lang="en-US" dirty="0">
                <a:latin typeface="Candara" panose="020E0502030303020204" pitchFamily="34" charset="0"/>
              </a:rPr>
              <a:t>Established in 2005 to provide preventative and restorative dental care to needed patients</a:t>
            </a:r>
          </a:p>
          <a:p>
            <a:r>
              <a:rPr lang="en-US" dirty="0">
                <a:latin typeface="Candara" panose="020E0502030303020204" pitchFamily="34" charset="0"/>
              </a:rPr>
              <a:t>All patients seen at our Dental clinic must have a GCCN Orange Card and be referred from their Primary Care Provider to be seen</a:t>
            </a:r>
          </a:p>
          <a:p>
            <a:r>
              <a:rPr lang="en-US" dirty="0">
                <a:latin typeface="Candara" panose="020E0502030303020204" pitchFamily="34" charset="0"/>
              </a:rPr>
              <a:t>A $40 cash co-pay is due at each visit (effective 10/1/21)</a:t>
            </a:r>
          </a:p>
          <a:p>
            <a:r>
              <a:rPr lang="en-US" dirty="0">
                <a:latin typeface="Candara" panose="020E0502030303020204" pitchFamily="34" charset="0"/>
              </a:rPr>
              <a:t>Scholarships are available for our unsheltered patients (as funding permits)</a:t>
            </a:r>
          </a:p>
        </p:txBody>
      </p:sp>
      <p:pic>
        <p:nvPicPr>
          <p:cNvPr id="5" name="Picture 4">
            <a:extLst>
              <a:ext uri="{FF2B5EF4-FFF2-40B4-BE49-F238E27FC236}">
                <a16:creationId xmlns:a16="http://schemas.microsoft.com/office/drawing/2014/main" id="{B9860D45-FACD-4219-B40B-B744C47CA04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495913" y="5128181"/>
            <a:ext cx="1575179" cy="1654404"/>
          </a:xfrm>
          <a:prstGeom prst="rect">
            <a:avLst/>
          </a:prstGeom>
        </p:spPr>
      </p:pic>
      <p:pic>
        <p:nvPicPr>
          <p:cNvPr id="4" name="Audio 3">
            <a:hlinkClick r:id="" action="ppaction://media"/>
            <a:extLst>
              <a:ext uri="{FF2B5EF4-FFF2-40B4-BE49-F238E27FC236}">
                <a16:creationId xmlns:a16="http://schemas.microsoft.com/office/drawing/2014/main" id="{DBF7424A-E3F9-4102-B1A6-42B19A3AE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0109114"/>
      </p:ext>
    </p:extLst>
  </p:cSld>
  <p:clrMapOvr>
    <a:masterClrMapping/>
  </p:clrMapOvr>
  <mc:AlternateContent xmlns:mc="http://schemas.openxmlformats.org/markup-compatibility/2006">
    <mc:Choice xmlns:p14="http://schemas.microsoft.com/office/powerpoint/2010/main" Requires="p14">
      <p:transition spd="slow" p14:dur="3400" advTm="33350">
        <p14:reveal/>
      </p:transition>
    </mc:Choice>
    <mc:Fallback>
      <p:transition spd="slow" advTm="33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D92C-3864-4625-AC02-CE9231F2120A}"/>
              </a:ext>
            </a:extLst>
          </p:cNvPr>
          <p:cNvSpPr>
            <a:spLocks noGrp="1"/>
          </p:cNvSpPr>
          <p:nvPr>
            <p:ph type="title"/>
          </p:nvPr>
        </p:nvSpPr>
        <p:spPr/>
        <p:txBody>
          <a:bodyPr/>
          <a:lstStyle/>
          <a:p>
            <a:pPr algn="ctr"/>
            <a:r>
              <a:rPr lang="en-US" dirty="0">
                <a:latin typeface="Candara" panose="020E0502030303020204" pitchFamily="34" charset="0"/>
              </a:rPr>
              <a:t>GCCN: What is Coordinated Care?</a:t>
            </a:r>
          </a:p>
        </p:txBody>
      </p:sp>
      <p:sp>
        <p:nvSpPr>
          <p:cNvPr id="3" name="Content Placeholder 2">
            <a:extLst>
              <a:ext uri="{FF2B5EF4-FFF2-40B4-BE49-F238E27FC236}">
                <a16:creationId xmlns:a16="http://schemas.microsoft.com/office/drawing/2014/main" id="{48FE9A7E-76EF-4E8F-BB3D-DECE1B95EEC7}"/>
              </a:ext>
            </a:extLst>
          </p:cNvPr>
          <p:cNvSpPr>
            <a:spLocks noGrp="1"/>
          </p:cNvSpPr>
          <p:nvPr>
            <p:ph idx="1"/>
          </p:nvPr>
        </p:nvSpPr>
        <p:spPr/>
        <p:txBody>
          <a:bodyPr>
            <a:normAutofit/>
          </a:bodyPr>
          <a:lstStyle/>
          <a:p>
            <a:r>
              <a:rPr lang="en-US" b="1" u="sng" dirty="0">
                <a:latin typeface="Candara" panose="020E0502030303020204" pitchFamily="34" charset="0"/>
              </a:rPr>
              <a:t>We have 3 main components of Coordinated Care:</a:t>
            </a:r>
          </a:p>
          <a:p>
            <a:r>
              <a:rPr lang="en-US" dirty="0">
                <a:latin typeface="Candara" panose="020E0502030303020204" pitchFamily="34" charset="0"/>
              </a:rPr>
              <a:t>Eligibility &amp; Enrollment-looking at a patient’s income and assets to determine if they are eligible for our program and assigning them to a Primary Care Medical Provider</a:t>
            </a:r>
          </a:p>
          <a:p>
            <a:r>
              <a:rPr lang="en-US" dirty="0">
                <a:latin typeface="Candara" panose="020E0502030303020204" pitchFamily="34" charset="0"/>
              </a:rPr>
              <a:t>Provider Outreach/Specialty Care Access including Dental-identifying Specialists in the community that are donating their time and services to see our GCCN patients and working to schedule patient appointments for those services</a:t>
            </a:r>
          </a:p>
          <a:p>
            <a:r>
              <a:rPr lang="en-US" dirty="0">
                <a:latin typeface="Candara" panose="020E0502030303020204" pitchFamily="34" charset="0"/>
              </a:rPr>
              <a:t>Care Management focusing on the Social Determinants of Health-assisting clients with social and medical resources in the community</a:t>
            </a:r>
          </a:p>
        </p:txBody>
      </p:sp>
      <p:pic>
        <p:nvPicPr>
          <p:cNvPr id="4" name="Audio 3">
            <a:hlinkClick r:id="" action="ppaction://media"/>
            <a:extLst>
              <a:ext uri="{FF2B5EF4-FFF2-40B4-BE49-F238E27FC236}">
                <a16:creationId xmlns:a16="http://schemas.microsoft.com/office/drawing/2014/main" id="{1ECD7098-EEF8-4AC5-88D8-9FC47F5952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66437098"/>
      </p:ext>
    </p:extLst>
  </p:cSld>
  <p:clrMapOvr>
    <a:masterClrMapping/>
  </p:clrMapOvr>
  <mc:AlternateContent xmlns:mc="http://schemas.openxmlformats.org/markup-compatibility/2006">
    <mc:Choice xmlns:p14="http://schemas.microsoft.com/office/powerpoint/2010/main" Requires="p14">
      <p:transition spd="slow" p14:dur="3400" advTm="45895">
        <p14:reveal/>
      </p:transition>
    </mc:Choice>
    <mc:Fallback>
      <p:transition spd="slow" advTm="45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93D0-C106-4CCB-A3B5-12EE9873F509}"/>
              </a:ext>
            </a:extLst>
          </p:cNvPr>
          <p:cNvSpPr>
            <a:spLocks noGrp="1"/>
          </p:cNvSpPr>
          <p:nvPr>
            <p:ph type="title"/>
          </p:nvPr>
        </p:nvSpPr>
        <p:spPr/>
        <p:txBody>
          <a:bodyPr/>
          <a:lstStyle/>
          <a:p>
            <a:pPr algn="ctr"/>
            <a:r>
              <a:rPr lang="en-US" dirty="0">
                <a:latin typeface="Candara" panose="020E0502030303020204" pitchFamily="34" charset="0"/>
              </a:rPr>
              <a:t>GCCN Criteria</a:t>
            </a:r>
          </a:p>
        </p:txBody>
      </p:sp>
      <p:sp>
        <p:nvSpPr>
          <p:cNvPr id="3" name="Content Placeholder 2">
            <a:extLst>
              <a:ext uri="{FF2B5EF4-FFF2-40B4-BE49-F238E27FC236}">
                <a16:creationId xmlns:a16="http://schemas.microsoft.com/office/drawing/2014/main" id="{5A464F96-5D48-4029-BF19-D1F13715DFCB}"/>
              </a:ext>
            </a:extLst>
          </p:cNvPr>
          <p:cNvSpPr>
            <a:spLocks noGrp="1"/>
          </p:cNvSpPr>
          <p:nvPr>
            <p:ph idx="1"/>
          </p:nvPr>
        </p:nvSpPr>
        <p:spPr>
          <a:xfrm>
            <a:off x="1251677" y="1432875"/>
            <a:ext cx="10277303" cy="5194168"/>
          </a:xfrm>
        </p:spPr>
        <p:txBody>
          <a:bodyPr>
            <a:normAutofit fontScale="92500" lnSpcReduction="20000"/>
          </a:bodyPr>
          <a:lstStyle/>
          <a:p>
            <a:r>
              <a:rPr lang="en-US" dirty="0">
                <a:latin typeface="Candara" panose="020E0502030303020204" pitchFamily="34" charset="0"/>
              </a:rPr>
              <a:t>You must be a resident of Guilford County (Proof of minimum of 3 months residency)</a:t>
            </a:r>
          </a:p>
          <a:p>
            <a:endParaRPr lang="en-US" dirty="0">
              <a:latin typeface="Candara" panose="020E0502030303020204" pitchFamily="34" charset="0"/>
            </a:endParaRPr>
          </a:p>
          <a:p>
            <a:br>
              <a:rPr lang="en-US" dirty="0">
                <a:latin typeface="Candara" panose="020E0502030303020204" pitchFamily="34" charset="0"/>
              </a:rPr>
            </a:br>
            <a:r>
              <a:rPr lang="en-US" dirty="0">
                <a:latin typeface="Candara" panose="020E0502030303020204" pitchFamily="34" charset="0"/>
              </a:rPr>
              <a:t>You cannot be eligible for state or federal sponsored healthcare insurance, including ACA Federally Facilitated Marketplace, Veterans Administration, Medicaid, or Medicare.   (Exemption Required)</a:t>
            </a:r>
          </a:p>
          <a:p>
            <a:br>
              <a:rPr lang="en-US" dirty="0">
                <a:latin typeface="Candara" panose="020E0502030303020204" pitchFamily="34" charset="0"/>
              </a:rPr>
            </a:br>
            <a:r>
              <a:rPr lang="en-US" dirty="0">
                <a:latin typeface="Candara" panose="020E0502030303020204" pitchFamily="34" charset="0"/>
              </a:rPr>
              <a:t>An annual income between 0-200% FPL</a:t>
            </a:r>
          </a:p>
          <a:p>
            <a:br>
              <a:rPr lang="en-US" dirty="0">
                <a:latin typeface="Candara" panose="020E0502030303020204" pitchFamily="34" charset="0"/>
              </a:rPr>
            </a:br>
            <a:r>
              <a:rPr lang="en-US" dirty="0">
                <a:latin typeface="Candara" panose="020E0502030303020204" pitchFamily="34" charset="0"/>
              </a:rPr>
              <a:t>Valid Photo ID such as driver’s license, state identification card, passport, or identification from home country.</a:t>
            </a:r>
            <a:br>
              <a:rPr lang="en-US" dirty="0">
                <a:latin typeface="Candara" panose="020E0502030303020204" pitchFamily="34" charset="0"/>
              </a:rPr>
            </a:br>
            <a:endParaRPr lang="en-US" dirty="0">
              <a:latin typeface="Candara" panose="020E0502030303020204" pitchFamily="34" charset="0"/>
            </a:endParaRPr>
          </a:p>
          <a:p>
            <a:r>
              <a:rPr lang="en-US" dirty="0">
                <a:latin typeface="Candara" panose="020E0502030303020204" pitchFamily="34" charset="0"/>
              </a:rPr>
              <a:t>Proof of  Income/Assets </a:t>
            </a:r>
          </a:p>
          <a:p>
            <a:endParaRPr lang="en-US" dirty="0">
              <a:latin typeface="Candara" panose="020E0502030303020204" pitchFamily="34" charset="0"/>
            </a:endParaRPr>
          </a:p>
          <a:p>
            <a:r>
              <a:rPr lang="en-US" dirty="0">
                <a:latin typeface="Candara" panose="020E0502030303020204" pitchFamily="34" charset="0"/>
              </a:rPr>
              <a:t>You are first required to see if you are eligible to enroll in the ACA Health Insurance Marketplace before enrolling into the GCCN if over 100% FPL (exemption required)   www.healthcare.gov; 1-800-318-2596; and 1-855-733-3711</a:t>
            </a:r>
          </a:p>
          <a:p>
            <a:endParaRPr lang="en-US" dirty="0"/>
          </a:p>
        </p:txBody>
      </p:sp>
      <p:pic>
        <p:nvPicPr>
          <p:cNvPr id="8" name="Audio 7">
            <a:hlinkClick r:id="" action="ppaction://media"/>
            <a:extLst>
              <a:ext uri="{FF2B5EF4-FFF2-40B4-BE49-F238E27FC236}">
                <a16:creationId xmlns:a16="http://schemas.microsoft.com/office/drawing/2014/main" id="{728E6F61-68E9-465A-92B3-BA74A2BEBC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6319077"/>
      </p:ext>
    </p:extLst>
  </p:cSld>
  <p:clrMapOvr>
    <a:masterClrMapping/>
  </p:clrMapOvr>
  <mc:AlternateContent xmlns:mc="http://schemas.openxmlformats.org/markup-compatibility/2006">
    <mc:Choice xmlns:p14="http://schemas.microsoft.com/office/powerpoint/2010/main" Requires="p14">
      <p:transition spd="slow" p14:dur="3400" advTm="75604">
        <p14:reveal/>
      </p:transition>
    </mc:Choice>
    <mc:Fallback>
      <p:transition spd="slow" advTm="756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01F9-D641-4483-A45A-0F7088EAD273}"/>
              </a:ext>
            </a:extLst>
          </p:cNvPr>
          <p:cNvSpPr>
            <a:spLocks noGrp="1"/>
          </p:cNvSpPr>
          <p:nvPr>
            <p:ph type="title"/>
          </p:nvPr>
        </p:nvSpPr>
        <p:spPr/>
        <p:txBody>
          <a:bodyPr/>
          <a:lstStyle/>
          <a:p>
            <a:pPr algn="ctr"/>
            <a:r>
              <a:rPr lang="en-US" dirty="0">
                <a:latin typeface="Candara" panose="020E0502030303020204" pitchFamily="34" charset="0"/>
              </a:rPr>
              <a:t>What is an Orange Card?</a:t>
            </a:r>
          </a:p>
        </p:txBody>
      </p:sp>
      <p:pic>
        <p:nvPicPr>
          <p:cNvPr id="6" name="Content Placeholder 5">
            <a:extLst>
              <a:ext uri="{FF2B5EF4-FFF2-40B4-BE49-F238E27FC236}">
                <a16:creationId xmlns:a16="http://schemas.microsoft.com/office/drawing/2014/main" id="{A299CC08-37A3-464E-AFB6-DD13090C51EA}"/>
              </a:ext>
            </a:extLst>
          </p:cNvPr>
          <p:cNvPicPr>
            <a:picLocks noGrp="1" noChangeAspect="1"/>
          </p:cNvPicPr>
          <p:nvPr>
            <p:ph idx="1"/>
          </p:nvPr>
        </p:nvPicPr>
        <p:blipFill>
          <a:blip r:embed="rId4"/>
          <a:stretch>
            <a:fillRect/>
          </a:stretch>
        </p:blipFill>
        <p:spPr>
          <a:xfrm>
            <a:off x="3384222" y="1088250"/>
            <a:ext cx="5769750" cy="5769750"/>
          </a:xfrm>
          <a:prstGeom prst="rect">
            <a:avLst/>
          </a:prstGeom>
        </p:spPr>
      </p:pic>
      <p:pic>
        <p:nvPicPr>
          <p:cNvPr id="5" name="Audio 4">
            <a:hlinkClick r:id="" action="ppaction://media"/>
            <a:extLst>
              <a:ext uri="{FF2B5EF4-FFF2-40B4-BE49-F238E27FC236}">
                <a16:creationId xmlns:a16="http://schemas.microsoft.com/office/drawing/2014/main" id="{D9BBCD39-AEB7-475C-BA70-9DE9161E28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5056607"/>
      </p:ext>
    </p:extLst>
  </p:cSld>
  <p:clrMapOvr>
    <a:masterClrMapping/>
  </p:clrMapOvr>
  <mc:AlternateContent xmlns:mc="http://schemas.openxmlformats.org/markup-compatibility/2006">
    <mc:Choice xmlns:p14="http://schemas.microsoft.com/office/powerpoint/2010/main" Requires="p14">
      <p:transition spd="slow" p14:dur="3400" advTm="60417">
        <p14:reveal/>
      </p:transition>
    </mc:Choice>
    <mc:Fallback>
      <p:transition spd="slow" advTm="604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443</TotalTime>
  <Words>1081</Words>
  <Application>Microsoft Office PowerPoint</Application>
  <PresentationFormat>Widescreen</PresentationFormat>
  <Paragraphs>87</Paragraphs>
  <Slides>16</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Candara</vt:lpstr>
      <vt:lpstr>Gill Sans MT</vt:lpstr>
      <vt:lpstr>Impact</vt:lpstr>
      <vt:lpstr>Lucida Bright</vt:lpstr>
      <vt:lpstr>Badge</vt:lpstr>
      <vt:lpstr>Guilford Community Care Network (GCCN) program Overview</vt:lpstr>
      <vt:lpstr>Vision &amp; Mission Statements</vt:lpstr>
      <vt:lpstr>GCCN is a safety net program. What is a safety net?</vt:lpstr>
      <vt:lpstr>Who do we serve?</vt:lpstr>
      <vt:lpstr>Key programs</vt:lpstr>
      <vt:lpstr>Guilford Dental Access Program</vt:lpstr>
      <vt:lpstr>GCCN: What is Coordinated Care?</vt:lpstr>
      <vt:lpstr>GCCN Criteria</vt:lpstr>
      <vt:lpstr>What is an Orange Card?</vt:lpstr>
      <vt:lpstr>2021 Federal Poverty Guidelines</vt:lpstr>
      <vt:lpstr>HOW TO APPLY to Our Program (Eligibility &amp; Enrollment) </vt:lpstr>
      <vt:lpstr>Provider outreach &amp; Specialty Care Access</vt:lpstr>
      <vt:lpstr>Care Management Program</vt:lpstr>
      <vt:lpstr>Addressing the Social Determinants of Health (SDOH)</vt:lpstr>
      <vt:lpstr>What is our Goal?</vt:lpstr>
      <vt:lpstr>GCCN 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GCCN HEALTH Database Overview</dc:title>
  <dc:creator>Stephanie Staley</dc:creator>
  <cp:lastModifiedBy>Stephanie Staley</cp:lastModifiedBy>
  <cp:revision>45</cp:revision>
  <dcterms:created xsi:type="dcterms:W3CDTF">2020-07-16T20:28:29Z</dcterms:created>
  <dcterms:modified xsi:type="dcterms:W3CDTF">2021-11-04T14:41:27Z</dcterms:modified>
</cp:coreProperties>
</file>